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Economica"/>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F48A78-0BB9-4478-AD4A-EF780E197B15}">
  <a:tblStyle styleId="{59F48A78-0BB9-4478-AD4A-EF780E197B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Economic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boldItalic.fntdata"/><Relationship Id="rId30" Type="http://schemas.openxmlformats.org/officeDocument/2006/relationships/font" Target="fonts/Economica-italic.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7514a49e0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7514a49e0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7514a49e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7514a49e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514a4bf4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514a4bf4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7514a49e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7514a49e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7514a49e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7514a49e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7514a49e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7514a49e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7514a49e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7514a49e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7514a4bf4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7514a4bf4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7514a49e0_4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7514a49e0_4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7514a4bf4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7514a4bf4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7514a49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7514a49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7514a49e0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7514a49e0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7514a49e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7514a49e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7514a49e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7514a49e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7514a49e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7514a49e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7514a49e0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7514a49e0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7514a49e0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7514a49e0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7514a49e0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7514a49e0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7514a49e0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7514a49e0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7514a49e0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7514a49e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Group 2: Patient Survival Prediction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Adam Baer, Adam Crawford, Austin Funcheon, &amp; Viraj Rane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Visualization- Word clouds</a:t>
            </a:r>
            <a:endParaRPr/>
          </a:p>
        </p:txBody>
      </p:sp>
      <p:pic>
        <p:nvPicPr>
          <p:cNvPr id="136" name="Google Shape;136;p22"/>
          <p:cNvPicPr preferRelativeResize="0"/>
          <p:nvPr/>
        </p:nvPicPr>
        <p:blipFill>
          <a:blip r:embed="rId3">
            <a:alphaModFix/>
          </a:blip>
          <a:stretch>
            <a:fillRect/>
          </a:stretch>
        </p:blipFill>
        <p:spPr>
          <a:xfrm>
            <a:off x="4890200" y="1194350"/>
            <a:ext cx="3876675" cy="3179050"/>
          </a:xfrm>
          <a:prstGeom prst="rect">
            <a:avLst/>
          </a:prstGeom>
          <a:noFill/>
          <a:ln>
            <a:noFill/>
          </a:ln>
        </p:spPr>
      </p:pic>
      <p:pic>
        <p:nvPicPr>
          <p:cNvPr id="137" name="Google Shape;137;p22"/>
          <p:cNvPicPr preferRelativeResize="0"/>
          <p:nvPr/>
        </p:nvPicPr>
        <p:blipFill>
          <a:blip r:embed="rId4">
            <a:alphaModFix/>
          </a:blip>
          <a:stretch>
            <a:fillRect/>
          </a:stretch>
        </p:blipFill>
        <p:spPr>
          <a:xfrm>
            <a:off x="311700" y="1147225"/>
            <a:ext cx="4057650" cy="3179050"/>
          </a:xfrm>
          <a:prstGeom prst="rect">
            <a:avLst/>
          </a:prstGeom>
          <a:noFill/>
          <a:ln>
            <a:noFill/>
          </a:ln>
        </p:spPr>
      </p:pic>
      <p:sp>
        <p:nvSpPr>
          <p:cNvPr id="138" name="Google Shape;138;p22"/>
          <p:cNvSpPr txBox="1"/>
          <p:nvPr/>
        </p:nvSpPr>
        <p:spPr>
          <a:xfrm>
            <a:off x="96825" y="4202275"/>
            <a:ext cx="448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Word Cloud 1</a:t>
            </a:r>
            <a:r>
              <a:rPr lang="en">
                <a:latin typeface="Open Sans"/>
                <a:ea typeface="Open Sans"/>
                <a:cs typeface="Open Sans"/>
                <a:sym typeface="Open Sans"/>
              </a:rPr>
              <a:t>: neurological, metabolic, trauma are the most frequent admitted group for </a:t>
            </a:r>
            <a:r>
              <a:rPr b="1" lang="en">
                <a:latin typeface="Open Sans"/>
                <a:ea typeface="Open Sans"/>
                <a:cs typeface="Open Sans"/>
                <a:sym typeface="Open Sans"/>
              </a:rPr>
              <a:t>Apache 3j body system</a:t>
            </a:r>
            <a:endParaRPr b="1">
              <a:latin typeface="Open Sans"/>
              <a:ea typeface="Open Sans"/>
              <a:cs typeface="Open Sans"/>
              <a:sym typeface="Open Sans"/>
            </a:endParaRPr>
          </a:p>
        </p:txBody>
      </p:sp>
      <p:sp>
        <p:nvSpPr>
          <p:cNvPr id="139" name="Google Shape;139;p22"/>
          <p:cNvSpPr txBox="1"/>
          <p:nvPr/>
        </p:nvSpPr>
        <p:spPr>
          <a:xfrm>
            <a:off x="4656600" y="4202275"/>
            <a:ext cx="448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Word Cloud 2</a:t>
            </a:r>
            <a:r>
              <a:rPr lang="en">
                <a:latin typeface="Open Sans"/>
                <a:ea typeface="Open Sans"/>
                <a:cs typeface="Open Sans"/>
                <a:sym typeface="Open Sans"/>
              </a:rPr>
              <a:t>: respiratory, sepsis, metabolic, trauma are the most frequent admitted group for </a:t>
            </a:r>
            <a:r>
              <a:rPr b="1" lang="en">
                <a:latin typeface="Open Sans"/>
                <a:ea typeface="Open Sans"/>
                <a:cs typeface="Open Sans"/>
                <a:sym typeface="Open Sans"/>
              </a:rPr>
              <a:t>Apache 2 body system</a:t>
            </a:r>
            <a:endParaRPr b="1">
              <a:latin typeface="Open Sans"/>
              <a:ea typeface="Open Sans"/>
              <a:cs typeface="Open Sans"/>
              <a:sym typeface="Open Sans"/>
            </a:endParaRPr>
          </a:p>
        </p:txBody>
      </p:sp>
      <p:sp>
        <p:nvSpPr>
          <p:cNvPr id="140" name="Google Shape;140;p22"/>
          <p:cNvSpPr txBox="1"/>
          <p:nvPr/>
        </p:nvSpPr>
        <p:spPr>
          <a:xfrm>
            <a:off x="-57025" y="47156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a:t>
            </a:r>
            <a:endParaRPr sz="12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Overview</a:t>
            </a:r>
            <a:endParaRPr/>
          </a:p>
        </p:txBody>
      </p:sp>
      <p:sp>
        <p:nvSpPr>
          <p:cNvPr id="146" name="Google Shape;146;p23"/>
          <p:cNvSpPr txBox="1"/>
          <p:nvPr>
            <p:ph idx="1" type="body"/>
          </p:nvPr>
        </p:nvSpPr>
        <p:spPr>
          <a:xfrm>
            <a:off x="5687425" y="507300"/>
            <a:ext cx="3144900" cy="4061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Dataset started with ~92k observations with 85 original variables</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Dataset was highly unbalanced, with 86% of all hospital visits not leading to death. (thankfully!)</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Training Data had to be undersampled for several models. </a:t>
            </a:r>
            <a:endParaRPr/>
          </a:p>
        </p:txBody>
      </p:sp>
      <p:pic>
        <p:nvPicPr>
          <p:cNvPr id="147" name="Google Shape;147;p23"/>
          <p:cNvPicPr preferRelativeResize="0"/>
          <p:nvPr/>
        </p:nvPicPr>
        <p:blipFill>
          <a:blip r:embed="rId3">
            <a:alphaModFix/>
          </a:blip>
          <a:stretch>
            <a:fillRect/>
          </a:stretch>
        </p:blipFill>
        <p:spPr>
          <a:xfrm>
            <a:off x="459872" y="1381050"/>
            <a:ext cx="5029200" cy="3187825"/>
          </a:xfrm>
          <a:prstGeom prst="rect">
            <a:avLst/>
          </a:prstGeom>
          <a:noFill/>
          <a:ln>
            <a:noFill/>
          </a:ln>
        </p:spPr>
      </p:pic>
      <p:sp>
        <p:nvSpPr>
          <p:cNvPr id="148" name="Google Shape;148;p23"/>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F</a:t>
            </a:r>
            <a:endParaRPr sz="12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927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Apache 4A</a:t>
            </a:r>
            <a:endParaRPr/>
          </a:p>
        </p:txBody>
      </p:sp>
      <p:sp>
        <p:nvSpPr>
          <p:cNvPr id="154" name="Google Shape;154;p24"/>
          <p:cNvSpPr txBox="1"/>
          <p:nvPr>
            <p:ph idx="1" type="body"/>
          </p:nvPr>
        </p:nvSpPr>
        <p:spPr>
          <a:xfrm>
            <a:off x="5171675" y="747925"/>
            <a:ext cx="3660600" cy="382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Apache 4A predictors in the data set proved to be based on predictors </a:t>
            </a:r>
            <a:r>
              <a:rPr lang="en"/>
              <a:t>already in data set, as well as others.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These calculation variables were heavily dominating the datasets, and thus we removed them for this project.</a:t>
            </a:r>
            <a:endParaRPr/>
          </a:p>
        </p:txBody>
      </p:sp>
      <p:pic>
        <p:nvPicPr>
          <p:cNvPr id="155" name="Google Shape;155;p24"/>
          <p:cNvPicPr preferRelativeResize="0"/>
          <p:nvPr/>
        </p:nvPicPr>
        <p:blipFill>
          <a:blip r:embed="rId3">
            <a:alphaModFix/>
          </a:blip>
          <a:stretch>
            <a:fillRect/>
          </a:stretch>
        </p:blipFill>
        <p:spPr>
          <a:xfrm>
            <a:off x="311700" y="661263"/>
            <a:ext cx="4506115" cy="3820975"/>
          </a:xfrm>
          <a:prstGeom prst="rect">
            <a:avLst/>
          </a:prstGeom>
          <a:noFill/>
          <a:ln>
            <a:noFill/>
          </a:ln>
        </p:spPr>
      </p:pic>
      <p:sp>
        <p:nvSpPr>
          <p:cNvPr id="156" name="Google Shape;156;p24"/>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F</a:t>
            </a:r>
            <a:endParaRPr sz="12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 #1: Decision Tree </a:t>
            </a:r>
            <a:endParaRPr/>
          </a:p>
        </p:txBody>
      </p:sp>
      <p:sp>
        <p:nvSpPr>
          <p:cNvPr id="162" name="Google Shape;162;p25"/>
          <p:cNvSpPr txBox="1"/>
          <p:nvPr>
            <p:ph idx="1" type="body"/>
          </p:nvPr>
        </p:nvSpPr>
        <p:spPr>
          <a:xfrm>
            <a:off x="5920300" y="1152475"/>
            <a:ext cx="291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Quick and easy to interpret</a:t>
            </a:r>
            <a:endParaRPr/>
          </a:p>
          <a:p>
            <a:pPr indent="-342900" lvl="0" marL="457200" rtl="0" algn="l">
              <a:spcBef>
                <a:spcPts val="0"/>
              </a:spcBef>
              <a:spcAft>
                <a:spcPts val="0"/>
              </a:spcAft>
              <a:buSzPts val="1800"/>
              <a:buChar char="●"/>
            </a:pPr>
            <a:r>
              <a:rPr lang="en"/>
              <a:t>Hospital death vs. all predictors (except death probabilities)</a:t>
            </a:r>
            <a:endParaRPr/>
          </a:p>
          <a:p>
            <a:pPr indent="-342900" lvl="0" marL="457200" rtl="0" algn="l">
              <a:spcBef>
                <a:spcPts val="0"/>
              </a:spcBef>
              <a:spcAft>
                <a:spcPts val="0"/>
              </a:spcAft>
              <a:buSzPts val="1800"/>
              <a:buChar char="●"/>
            </a:pPr>
            <a:r>
              <a:rPr lang="en"/>
              <a:t>Proved to be pretty accurate, but not necessarily the most helpful</a:t>
            </a:r>
            <a:endParaRPr/>
          </a:p>
        </p:txBody>
      </p:sp>
      <p:pic>
        <p:nvPicPr>
          <p:cNvPr id="163" name="Google Shape;163;p25"/>
          <p:cNvPicPr preferRelativeResize="0"/>
          <p:nvPr/>
        </p:nvPicPr>
        <p:blipFill>
          <a:blip r:embed="rId3">
            <a:alphaModFix/>
          </a:blip>
          <a:stretch>
            <a:fillRect/>
          </a:stretch>
        </p:blipFill>
        <p:spPr>
          <a:xfrm>
            <a:off x="311700" y="1367288"/>
            <a:ext cx="5300726" cy="2986775"/>
          </a:xfrm>
          <a:prstGeom prst="rect">
            <a:avLst/>
          </a:prstGeom>
          <a:noFill/>
          <a:ln>
            <a:noFill/>
          </a:ln>
        </p:spPr>
      </p:pic>
      <p:sp>
        <p:nvSpPr>
          <p:cNvPr id="164" name="Google Shape;164;p25"/>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47525" y="2548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Method #2: kNN Classifier</a:t>
            </a:r>
            <a:endParaRPr/>
          </a:p>
        </p:txBody>
      </p:sp>
      <p:sp>
        <p:nvSpPr>
          <p:cNvPr id="170" name="Google Shape;170;p26"/>
          <p:cNvSpPr txBox="1"/>
          <p:nvPr>
            <p:ph idx="1" type="body"/>
          </p:nvPr>
        </p:nvSpPr>
        <p:spPr>
          <a:xfrm>
            <a:off x="47525" y="789125"/>
            <a:ext cx="9096600" cy="435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K- nearest neighbors to predict whether a </a:t>
            </a:r>
            <a:endParaRPr sz="1400"/>
          </a:p>
          <a:p>
            <a:pPr indent="0" lvl="0" marL="0" rtl="0" algn="l">
              <a:spcBef>
                <a:spcPts val="0"/>
              </a:spcBef>
              <a:spcAft>
                <a:spcPts val="0"/>
              </a:spcAft>
              <a:buNone/>
            </a:pPr>
            <a:r>
              <a:rPr lang="en" sz="1400"/>
              <a:t>patient admitted in the hospital will survive or not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Basic kNN model with k = 5</a:t>
            </a:r>
            <a:endParaRPr sz="1400"/>
          </a:p>
          <a:p>
            <a:pPr indent="-317500" lvl="0" marL="457200" rtl="0" algn="l">
              <a:spcBef>
                <a:spcPts val="0"/>
              </a:spcBef>
              <a:spcAft>
                <a:spcPts val="0"/>
              </a:spcAft>
              <a:buSzPts val="1400"/>
              <a:buChar char="●"/>
            </a:pPr>
            <a:r>
              <a:rPr lang="en" sz="1400"/>
              <a:t>Hyper parameter tuning</a:t>
            </a:r>
            <a:endParaRPr sz="1400"/>
          </a:p>
          <a:p>
            <a:pPr indent="-317500" lvl="1" marL="914400" rtl="0" algn="l">
              <a:spcBef>
                <a:spcPts val="0"/>
              </a:spcBef>
              <a:spcAft>
                <a:spcPts val="0"/>
              </a:spcAft>
              <a:buSzPts val="1400"/>
              <a:buChar char="○"/>
            </a:pPr>
            <a:r>
              <a:rPr lang="en"/>
              <a:t>k values from 1:30 (tunned)</a:t>
            </a:r>
            <a:endParaRPr/>
          </a:p>
          <a:p>
            <a:pPr indent="-317500" lvl="0" marL="457200" rtl="0" algn="l">
              <a:spcBef>
                <a:spcPts val="0"/>
              </a:spcBef>
              <a:spcAft>
                <a:spcPts val="0"/>
              </a:spcAft>
              <a:buSzPts val="1400"/>
              <a:buChar char="●"/>
            </a:pPr>
            <a:r>
              <a:rPr lang="en" sz="1400"/>
              <a:t>Model performance evaluation</a:t>
            </a:r>
            <a:endParaRPr sz="1400"/>
          </a:p>
          <a:p>
            <a:pPr indent="-317500" lvl="1" marL="914400" rtl="0" algn="l">
              <a:spcBef>
                <a:spcPts val="0"/>
              </a:spcBef>
              <a:spcAft>
                <a:spcPts val="0"/>
              </a:spcAft>
              <a:buSzPts val="1400"/>
              <a:buChar char="○"/>
            </a:pPr>
            <a:r>
              <a:rPr lang="en"/>
              <a:t>Sensitivity</a:t>
            </a:r>
            <a:endParaRPr/>
          </a:p>
          <a:p>
            <a:pPr indent="-317500" lvl="1" marL="914400" rtl="0" algn="l">
              <a:spcBef>
                <a:spcPts val="0"/>
              </a:spcBef>
              <a:spcAft>
                <a:spcPts val="0"/>
              </a:spcAft>
              <a:buSzPts val="1400"/>
              <a:buChar char="○"/>
            </a:pPr>
            <a:r>
              <a:rPr lang="en"/>
              <a:t>Specificity</a:t>
            </a:r>
            <a:endParaRPr/>
          </a:p>
          <a:p>
            <a:pPr indent="-317500" lvl="1" marL="914400" rtl="0" algn="l">
              <a:spcBef>
                <a:spcPts val="0"/>
              </a:spcBef>
              <a:spcAft>
                <a:spcPts val="0"/>
              </a:spcAft>
              <a:buSzPts val="1400"/>
              <a:buChar char="○"/>
            </a:pPr>
            <a:r>
              <a:rPr lang="en"/>
              <a:t>Balanced accuracy</a:t>
            </a:r>
            <a:endParaRPr/>
          </a:p>
          <a:p>
            <a:pPr indent="-317500" lvl="0" marL="457200" rtl="0" algn="l">
              <a:spcBef>
                <a:spcPts val="0"/>
              </a:spcBef>
              <a:spcAft>
                <a:spcPts val="0"/>
              </a:spcAft>
              <a:buSzPts val="1400"/>
              <a:buChar char="●"/>
            </a:pPr>
            <a:r>
              <a:rPr lang="en" sz="1400"/>
              <a:t>Optimal hyperparameter</a:t>
            </a:r>
            <a:endParaRPr sz="1400"/>
          </a:p>
          <a:p>
            <a:pPr indent="-317500" lvl="1" marL="914400" rtl="0" algn="l">
              <a:spcBef>
                <a:spcPts val="0"/>
              </a:spcBef>
              <a:spcAft>
                <a:spcPts val="0"/>
              </a:spcAft>
              <a:buSzPts val="1400"/>
              <a:buChar char="○"/>
            </a:pPr>
            <a:r>
              <a:rPr lang="en"/>
              <a:t>K =12</a:t>
            </a:r>
            <a:endParaRPr sz="1400"/>
          </a:p>
          <a:p>
            <a:pPr indent="0" lvl="0" marL="457200" rtl="0" algn="l">
              <a:spcBef>
                <a:spcPts val="0"/>
              </a:spcBef>
              <a:spcAft>
                <a:spcPts val="1200"/>
              </a:spcAft>
              <a:buNone/>
            </a:pPr>
            <a:r>
              <a:t/>
            </a:r>
            <a:endParaRPr/>
          </a:p>
        </p:txBody>
      </p:sp>
      <p:pic>
        <p:nvPicPr>
          <p:cNvPr id="171" name="Google Shape;171;p26"/>
          <p:cNvPicPr preferRelativeResize="0"/>
          <p:nvPr/>
        </p:nvPicPr>
        <p:blipFill>
          <a:blip r:embed="rId3">
            <a:alphaModFix/>
          </a:blip>
          <a:stretch>
            <a:fillRect/>
          </a:stretch>
        </p:blipFill>
        <p:spPr>
          <a:xfrm>
            <a:off x="5007500" y="2439525"/>
            <a:ext cx="4209674" cy="2597875"/>
          </a:xfrm>
          <a:prstGeom prst="rect">
            <a:avLst/>
          </a:prstGeom>
          <a:noFill/>
          <a:ln>
            <a:noFill/>
          </a:ln>
        </p:spPr>
      </p:pic>
      <p:pic>
        <p:nvPicPr>
          <p:cNvPr id="172" name="Google Shape;172;p26"/>
          <p:cNvPicPr preferRelativeResize="0"/>
          <p:nvPr/>
        </p:nvPicPr>
        <p:blipFill>
          <a:blip r:embed="rId4">
            <a:alphaModFix/>
          </a:blip>
          <a:stretch>
            <a:fillRect/>
          </a:stretch>
        </p:blipFill>
        <p:spPr>
          <a:xfrm>
            <a:off x="2719208" y="2864950"/>
            <a:ext cx="2263718" cy="2067876"/>
          </a:xfrm>
          <a:prstGeom prst="rect">
            <a:avLst/>
          </a:prstGeom>
          <a:noFill/>
          <a:ln>
            <a:noFill/>
          </a:ln>
        </p:spPr>
      </p:pic>
      <p:sp>
        <p:nvSpPr>
          <p:cNvPr id="173" name="Google Shape;173;p26"/>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a:t>
            </a:r>
            <a:endParaRPr sz="1200">
              <a:latin typeface="Open Sans"/>
              <a:ea typeface="Open Sans"/>
              <a:cs typeface="Open Sans"/>
              <a:sym typeface="Open Sans"/>
            </a:endParaRPr>
          </a:p>
        </p:txBody>
      </p:sp>
      <p:pic>
        <p:nvPicPr>
          <p:cNvPr id="174" name="Google Shape;174;p26"/>
          <p:cNvPicPr preferRelativeResize="0"/>
          <p:nvPr/>
        </p:nvPicPr>
        <p:blipFill>
          <a:blip r:embed="rId5">
            <a:alphaModFix/>
          </a:blip>
          <a:stretch>
            <a:fillRect/>
          </a:stretch>
        </p:blipFill>
        <p:spPr>
          <a:xfrm>
            <a:off x="6265376" y="0"/>
            <a:ext cx="2878624" cy="1778574"/>
          </a:xfrm>
          <a:prstGeom prst="rect">
            <a:avLst/>
          </a:prstGeom>
          <a:noFill/>
          <a:ln>
            <a:noFill/>
          </a:ln>
        </p:spPr>
      </p:pic>
      <p:sp>
        <p:nvSpPr>
          <p:cNvPr id="175" name="Google Shape;175;p26"/>
          <p:cNvSpPr txBox="1"/>
          <p:nvPr/>
        </p:nvSpPr>
        <p:spPr>
          <a:xfrm>
            <a:off x="4154750" y="0"/>
            <a:ext cx="2177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Imbalance</a:t>
            </a:r>
            <a:r>
              <a:rPr lang="en" sz="1200">
                <a:latin typeface="Open Sans"/>
                <a:ea typeface="Open Sans"/>
                <a:cs typeface="Open Sans"/>
                <a:sym typeface="Open Sans"/>
              </a:rPr>
              <a:t> data handling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Undersampling the majority class i.e. 0 (alive)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ubBalance() of unbalanced package</a:t>
            </a:r>
            <a:endParaRPr sz="1200">
              <a:latin typeface="Open Sans"/>
              <a:ea typeface="Open Sans"/>
              <a:cs typeface="Open Sans"/>
              <a:sym typeface="Open Sans"/>
            </a:endParaRPr>
          </a:p>
        </p:txBody>
      </p:sp>
      <p:sp>
        <p:nvSpPr>
          <p:cNvPr id="176" name="Google Shape;176;p26"/>
          <p:cNvSpPr txBox="1"/>
          <p:nvPr/>
        </p:nvSpPr>
        <p:spPr>
          <a:xfrm>
            <a:off x="241525" y="3813350"/>
            <a:ext cx="245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Model performance result</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 = 5 </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Acc: 66.77% , bal acc: 66.69%</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 = 12</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Acc: 67.89%, bal acc: 67.79%</a:t>
            </a:r>
            <a:endParaRPr sz="10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 #3: Logistic Regression</a:t>
            </a:r>
            <a:endParaRPr/>
          </a:p>
        </p:txBody>
      </p:sp>
      <p:sp>
        <p:nvSpPr>
          <p:cNvPr id="182" name="Google Shape;182;p27"/>
          <p:cNvSpPr txBox="1"/>
          <p:nvPr>
            <p:ph idx="1" type="body"/>
          </p:nvPr>
        </p:nvSpPr>
        <p:spPr>
          <a:xfrm>
            <a:off x="5345025" y="1608825"/>
            <a:ext cx="3449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final logit model with out of sample prediction gives the accuracy score of 62% which is the same for in sample data. Giving us </a:t>
            </a:r>
            <a:r>
              <a:rPr lang="en" sz="1600"/>
              <a:t>altogether</a:t>
            </a:r>
            <a:r>
              <a:rPr lang="en" sz="1600"/>
              <a:t> the prediction of an admitted patient's survival in the hospital as 62%</a:t>
            </a:r>
            <a:endParaRPr sz="1600"/>
          </a:p>
        </p:txBody>
      </p:sp>
      <p:pic>
        <p:nvPicPr>
          <p:cNvPr id="183" name="Google Shape;183;p27"/>
          <p:cNvPicPr preferRelativeResize="0"/>
          <p:nvPr/>
        </p:nvPicPr>
        <p:blipFill>
          <a:blip r:embed="rId3">
            <a:alphaModFix/>
          </a:blip>
          <a:stretch>
            <a:fillRect/>
          </a:stretch>
        </p:blipFill>
        <p:spPr>
          <a:xfrm>
            <a:off x="509000" y="1145774"/>
            <a:ext cx="4062999" cy="3277001"/>
          </a:xfrm>
          <a:prstGeom prst="rect">
            <a:avLst/>
          </a:prstGeom>
          <a:noFill/>
          <a:ln>
            <a:noFill/>
          </a:ln>
        </p:spPr>
      </p:pic>
      <p:sp>
        <p:nvSpPr>
          <p:cNvPr id="184" name="Google Shape;184;p27"/>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t>
            </a:r>
            <a:endParaRPr sz="1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241250" y="1068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Method #4: Random Forest</a:t>
            </a:r>
            <a:endParaRPr/>
          </a:p>
        </p:txBody>
      </p:sp>
      <p:sp>
        <p:nvSpPr>
          <p:cNvPr id="190" name="Google Shape;190;p28"/>
          <p:cNvSpPr txBox="1"/>
          <p:nvPr>
            <p:ph idx="1" type="body"/>
          </p:nvPr>
        </p:nvSpPr>
        <p:spPr>
          <a:xfrm>
            <a:off x="707125" y="4035425"/>
            <a:ext cx="7946700" cy="91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RF revealed similar selections of factors, and served to prune lower relevance predictors, after removing the Apache 4A </a:t>
            </a:r>
            <a:r>
              <a:rPr lang="en"/>
              <a:t>calculations</a:t>
            </a:r>
            <a:r>
              <a:rPr lang="en"/>
              <a:t>. </a:t>
            </a:r>
            <a:endParaRPr/>
          </a:p>
        </p:txBody>
      </p:sp>
      <p:pic>
        <p:nvPicPr>
          <p:cNvPr id="191" name="Google Shape;191;p28"/>
          <p:cNvPicPr preferRelativeResize="0"/>
          <p:nvPr/>
        </p:nvPicPr>
        <p:blipFill>
          <a:blip r:embed="rId3">
            <a:alphaModFix/>
          </a:blip>
          <a:stretch>
            <a:fillRect/>
          </a:stretch>
        </p:blipFill>
        <p:spPr>
          <a:xfrm>
            <a:off x="1397575" y="589451"/>
            <a:ext cx="6075227" cy="3362899"/>
          </a:xfrm>
          <a:prstGeom prst="rect">
            <a:avLst/>
          </a:prstGeom>
          <a:noFill/>
          <a:ln>
            <a:noFill/>
          </a:ln>
        </p:spPr>
      </p:pic>
      <p:sp>
        <p:nvSpPr>
          <p:cNvPr id="192" name="Google Shape;192;p28"/>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F</a:t>
            </a:r>
            <a:endParaRPr sz="12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0" y="83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 #5: ANN </a:t>
            </a:r>
            <a:r>
              <a:rPr lang="en"/>
              <a:t>Model 1</a:t>
            </a:r>
            <a:r>
              <a:rPr lang="en"/>
              <a:t>- 2 hidden layers</a:t>
            </a:r>
            <a:endParaRPr/>
          </a:p>
        </p:txBody>
      </p:sp>
      <p:sp>
        <p:nvSpPr>
          <p:cNvPr id="198" name="Google Shape;198;p29"/>
          <p:cNvSpPr txBox="1"/>
          <p:nvPr/>
        </p:nvSpPr>
        <p:spPr>
          <a:xfrm>
            <a:off x="266100" y="4618625"/>
            <a:ext cx="289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ANN with 2 hidden layers</a:t>
            </a:r>
            <a:endParaRPr sz="1200">
              <a:latin typeface="Open Sans"/>
              <a:ea typeface="Open Sans"/>
              <a:cs typeface="Open Sans"/>
              <a:sym typeface="Open Sans"/>
            </a:endParaRPr>
          </a:p>
        </p:txBody>
      </p:sp>
      <p:pic>
        <p:nvPicPr>
          <p:cNvPr id="199" name="Google Shape;199;p29"/>
          <p:cNvPicPr preferRelativeResize="0"/>
          <p:nvPr/>
        </p:nvPicPr>
        <p:blipFill>
          <a:blip r:embed="rId3">
            <a:alphaModFix/>
          </a:blip>
          <a:stretch>
            <a:fillRect/>
          </a:stretch>
        </p:blipFill>
        <p:spPr>
          <a:xfrm>
            <a:off x="5153000" y="855675"/>
            <a:ext cx="3991001" cy="2225299"/>
          </a:xfrm>
          <a:prstGeom prst="rect">
            <a:avLst/>
          </a:prstGeom>
          <a:noFill/>
          <a:ln>
            <a:noFill/>
          </a:ln>
        </p:spPr>
      </p:pic>
      <p:pic>
        <p:nvPicPr>
          <p:cNvPr id="200" name="Google Shape;200;p29"/>
          <p:cNvPicPr preferRelativeResize="0"/>
          <p:nvPr/>
        </p:nvPicPr>
        <p:blipFill>
          <a:blip r:embed="rId4">
            <a:alphaModFix/>
          </a:blip>
          <a:stretch>
            <a:fillRect/>
          </a:stretch>
        </p:blipFill>
        <p:spPr>
          <a:xfrm>
            <a:off x="5153000" y="2958525"/>
            <a:ext cx="3991001" cy="2091051"/>
          </a:xfrm>
          <a:prstGeom prst="rect">
            <a:avLst/>
          </a:prstGeom>
          <a:noFill/>
          <a:ln>
            <a:noFill/>
          </a:ln>
        </p:spPr>
      </p:pic>
      <p:sp>
        <p:nvSpPr>
          <p:cNvPr id="201" name="Google Shape;201;p29"/>
          <p:cNvSpPr txBox="1"/>
          <p:nvPr/>
        </p:nvSpPr>
        <p:spPr>
          <a:xfrm>
            <a:off x="3137450" y="4587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RMSE Rsquared      MAE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2.245    0.158    0.870</a:t>
            </a:r>
            <a:endParaRPr sz="900">
              <a:solidFill>
                <a:schemeClr val="dk1"/>
              </a:solidFill>
              <a:highlight>
                <a:srgbClr val="FFFFFF"/>
              </a:highlight>
              <a:latin typeface="Courier New"/>
              <a:ea typeface="Courier New"/>
              <a:cs typeface="Courier New"/>
              <a:sym typeface="Courier New"/>
            </a:endParaRPr>
          </a:p>
        </p:txBody>
      </p:sp>
      <p:sp>
        <p:nvSpPr>
          <p:cNvPr id="202" name="Google Shape;202;p29"/>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a:t>
            </a:r>
            <a:endParaRPr sz="1200">
              <a:latin typeface="Open Sans"/>
              <a:ea typeface="Open Sans"/>
              <a:cs typeface="Open Sans"/>
              <a:sym typeface="Open Sans"/>
            </a:endParaRPr>
          </a:p>
        </p:txBody>
      </p:sp>
      <p:pic>
        <p:nvPicPr>
          <p:cNvPr id="203" name="Google Shape;203;p29"/>
          <p:cNvPicPr preferRelativeResize="0"/>
          <p:nvPr/>
        </p:nvPicPr>
        <p:blipFill>
          <a:blip r:embed="rId5">
            <a:alphaModFix/>
          </a:blip>
          <a:stretch>
            <a:fillRect/>
          </a:stretch>
        </p:blipFill>
        <p:spPr>
          <a:xfrm>
            <a:off x="152400" y="957900"/>
            <a:ext cx="3717100" cy="3629976"/>
          </a:xfrm>
          <a:prstGeom prst="rect">
            <a:avLst/>
          </a:prstGeom>
          <a:noFill/>
          <a:ln>
            <a:noFill/>
          </a:ln>
        </p:spPr>
      </p:pic>
      <p:sp>
        <p:nvSpPr>
          <p:cNvPr id="204" name="Google Shape;204;p29"/>
          <p:cNvSpPr txBox="1"/>
          <p:nvPr/>
        </p:nvSpPr>
        <p:spPr>
          <a:xfrm>
            <a:off x="2348325" y="3271000"/>
            <a:ext cx="2804700" cy="126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ANN Model 1 Layers</a:t>
            </a:r>
            <a:endParaRPr b="1"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Input Layer: 38 inputs</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Hidden layers: 2</a:t>
            </a:r>
            <a:endParaRPr sz="900">
              <a:solidFill>
                <a:schemeClr val="dk1"/>
              </a:solidFill>
              <a:highlight>
                <a:srgbClr val="FFFFFF"/>
              </a:highlight>
              <a:latin typeface="Courier New"/>
              <a:ea typeface="Courier New"/>
              <a:cs typeface="Courier New"/>
              <a:sym typeface="Courier New"/>
            </a:endParaRPr>
          </a:p>
          <a:p>
            <a:pPr indent="-285750" lvl="1" marL="9144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1st 3 units, 2nd 2 units</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Output layer: 1 (pre icu los)</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
        <p:nvSpPr>
          <p:cNvPr id="205" name="Google Shape;205;p29"/>
          <p:cNvSpPr txBox="1"/>
          <p:nvPr/>
        </p:nvSpPr>
        <p:spPr>
          <a:xfrm>
            <a:off x="2951900" y="1436125"/>
            <a:ext cx="2386500" cy="106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Categorical variables factored</a:t>
            </a:r>
            <a:endParaRPr b="1"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AutoNum type="arabicPeriod"/>
            </a:pPr>
            <a:r>
              <a:rPr lang="en" sz="900">
                <a:solidFill>
                  <a:schemeClr val="dk1"/>
                </a:solidFill>
                <a:highlight>
                  <a:srgbClr val="FFFFFF"/>
                </a:highlight>
                <a:latin typeface="Courier New"/>
                <a:ea typeface="Courier New"/>
                <a:cs typeface="Courier New"/>
                <a:sym typeface="Courier New"/>
              </a:rPr>
              <a:t>icu admit source [5]</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AutoNum type="arabicPeriod"/>
            </a:pPr>
            <a:r>
              <a:rPr lang="en" sz="900">
                <a:solidFill>
                  <a:schemeClr val="dk1"/>
                </a:solidFill>
                <a:highlight>
                  <a:srgbClr val="FFFFFF"/>
                </a:highlight>
                <a:latin typeface="Courier New"/>
                <a:ea typeface="Courier New"/>
                <a:cs typeface="Courier New"/>
                <a:sym typeface="Courier New"/>
              </a:rPr>
              <a:t>icu stay type [3]</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AutoNum type="arabicPeriod"/>
            </a:pPr>
            <a:r>
              <a:rPr lang="en" sz="900">
                <a:solidFill>
                  <a:schemeClr val="dk1"/>
                </a:solidFill>
                <a:highlight>
                  <a:srgbClr val="FFFFFF"/>
                </a:highlight>
                <a:latin typeface="Courier New"/>
                <a:ea typeface="Courier New"/>
                <a:cs typeface="Courier New"/>
                <a:sym typeface="Courier New"/>
              </a:rPr>
              <a:t>icu type [8]</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
        <p:nvSpPr>
          <p:cNvPr id="206" name="Google Shape;206;p29"/>
          <p:cNvSpPr txBox="1"/>
          <p:nvPr/>
        </p:nvSpPr>
        <p:spPr>
          <a:xfrm>
            <a:off x="5153000" y="692350"/>
            <a:ext cx="399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Scatter plot of predicted vs observed icu </a:t>
            </a:r>
            <a:r>
              <a:rPr b="1" lang="en" sz="1000">
                <a:latin typeface="Open Sans"/>
                <a:ea typeface="Open Sans"/>
                <a:cs typeface="Open Sans"/>
                <a:sym typeface="Open Sans"/>
              </a:rPr>
              <a:t>length</a:t>
            </a:r>
            <a:r>
              <a:rPr b="1" lang="en" sz="1000">
                <a:latin typeface="Open Sans"/>
                <a:ea typeface="Open Sans"/>
                <a:cs typeface="Open Sans"/>
                <a:sym typeface="Open Sans"/>
              </a:rPr>
              <a:t> of stay (los)</a:t>
            </a:r>
            <a:endParaRPr b="1" sz="1000">
              <a:latin typeface="Open Sans"/>
              <a:ea typeface="Open Sans"/>
              <a:cs typeface="Open Sans"/>
              <a:sym typeface="Open Sans"/>
            </a:endParaRPr>
          </a:p>
        </p:txBody>
      </p:sp>
      <p:sp>
        <p:nvSpPr>
          <p:cNvPr id="207" name="Google Shape;207;p29"/>
          <p:cNvSpPr txBox="1"/>
          <p:nvPr/>
        </p:nvSpPr>
        <p:spPr>
          <a:xfrm>
            <a:off x="2766500" y="957900"/>
            <a:ext cx="2757300" cy="524100"/>
          </a:xfrm>
          <a:prstGeom prst="rect">
            <a:avLst/>
          </a:prstGeom>
          <a:noFill/>
          <a:ln>
            <a:noFill/>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Response variable: pre icu los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Rounded(2) and absolute values taken </a:t>
            </a:r>
            <a:endParaRPr sz="900">
              <a:solidFill>
                <a:schemeClr val="dk1"/>
              </a:solidFill>
              <a:highlight>
                <a:srgbClr val="FFFFFF"/>
              </a:highlight>
              <a:latin typeface="Courier New"/>
              <a:ea typeface="Courier New"/>
              <a:cs typeface="Courier New"/>
              <a:sym typeface="Courier New"/>
            </a:endParaRPr>
          </a:p>
        </p:txBody>
      </p:sp>
      <p:sp>
        <p:nvSpPr>
          <p:cNvPr id="208" name="Google Shape;208;p29"/>
          <p:cNvSpPr txBox="1"/>
          <p:nvPr/>
        </p:nvSpPr>
        <p:spPr>
          <a:xfrm>
            <a:off x="0" y="608825"/>
            <a:ext cx="5733000" cy="369300"/>
          </a:xfrm>
          <a:prstGeom prst="rect">
            <a:avLst/>
          </a:prstGeom>
          <a:noFill/>
          <a:ln>
            <a:noFill/>
          </a:ln>
        </p:spPr>
        <p:txBody>
          <a:bodyPr anchorCtr="0" anchor="t" bIns="91425" lIns="91425" spcFirstLastPara="1" rIns="91425" wrap="square" tIns="91425">
            <a:spAutoFit/>
          </a:bodyPr>
          <a:lstStyle/>
          <a:p>
            <a:pPr indent="0" lvl="0" marL="457200" rtl="0" algn="just">
              <a:lnSpc>
                <a:spcPct val="199999"/>
              </a:lnSpc>
              <a:spcBef>
                <a:spcPts val="0"/>
              </a:spcBef>
              <a:spcAft>
                <a:spcPts val="1000"/>
              </a:spcAft>
              <a:buNone/>
            </a:pPr>
            <a:r>
              <a:rPr lang="en" sz="1200">
                <a:solidFill>
                  <a:schemeClr val="dk1"/>
                </a:solidFill>
                <a:latin typeface="Times New Roman"/>
                <a:ea typeface="Times New Roman"/>
                <a:cs typeface="Times New Roman"/>
                <a:sym typeface="Times New Roman"/>
              </a:rPr>
              <a:t>How many days will a patient be admitted to the ICU ward?</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1266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 #5: ANN </a:t>
            </a:r>
            <a:r>
              <a:rPr lang="en"/>
              <a:t>Model 2</a:t>
            </a:r>
            <a:r>
              <a:rPr lang="en"/>
              <a:t>- 1 </a:t>
            </a:r>
            <a:r>
              <a:rPr lang="en"/>
              <a:t>hidden</a:t>
            </a:r>
            <a:r>
              <a:rPr lang="en"/>
              <a:t> layer</a:t>
            </a:r>
            <a:endParaRPr/>
          </a:p>
        </p:txBody>
      </p:sp>
      <p:pic>
        <p:nvPicPr>
          <p:cNvPr id="214" name="Google Shape;214;p30"/>
          <p:cNvPicPr preferRelativeResize="0"/>
          <p:nvPr/>
        </p:nvPicPr>
        <p:blipFill>
          <a:blip r:embed="rId3">
            <a:alphaModFix/>
          </a:blip>
          <a:stretch>
            <a:fillRect/>
          </a:stretch>
        </p:blipFill>
        <p:spPr>
          <a:xfrm>
            <a:off x="0" y="1020850"/>
            <a:ext cx="3802952" cy="3514427"/>
          </a:xfrm>
          <a:prstGeom prst="rect">
            <a:avLst/>
          </a:prstGeom>
          <a:noFill/>
          <a:ln>
            <a:noFill/>
          </a:ln>
        </p:spPr>
      </p:pic>
      <p:sp>
        <p:nvSpPr>
          <p:cNvPr id="215" name="Google Shape;215;p30"/>
          <p:cNvSpPr txBox="1"/>
          <p:nvPr/>
        </p:nvSpPr>
        <p:spPr>
          <a:xfrm>
            <a:off x="311700" y="4598225"/>
            <a:ext cx="289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ANN with 1 hidden layer</a:t>
            </a:r>
            <a:endParaRPr sz="1200">
              <a:latin typeface="Open Sans"/>
              <a:ea typeface="Open Sans"/>
              <a:cs typeface="Open Sans"/>
              <a:sym typeface="Open Sans"/>
            </a:endParaRPr>
          </a:p>
        </p:txBody>
      </p:sp>
      <p:pic>
        <p:nvPicPr>
          <p:cNvPr id="216" name="Google Shape;216;p30"/>
          <p:cNvPicPr preferRelativeResize="0"/>
          <p:nvPr/>
        </p:nvPicPr>
        <p:blipFill>
          <a:blip r:embed="rId4">
            <a:alphaModFix/>
          </a:blip>
          <a:stretch>
            <a:fillRect/>
          </a:stretch>
        </p:blipFill>
        <p:spPr>
          <a:xfrm>
            <a:off x="4962850" y="865150"/>
            <a:ext cx="4181149" cy="2185401"/>
          </a:xfrm>
          <a:prstGeom prst="rect">
            <a:avLst/>
          </a:prstGeom>
          <a:noFill/>
          <a:ln>
            <a:noFill/>
          </a:ln>
        </p:spPr>
      </p:pic>
      <p:pic>
        <p:nvPicPr>
          <p:cNvPr id="217" name="Google Shape;217;p30"/>
          <p:cNvPicPr preferRelativeResize="0"/>
          <p:nvPr/>
        </p:nvPicPr>
        <p:blipFill>
          <a:blip r:embed="rId5">
            <a:alphaModFix/>
          </a:blip>
          <a:stretch>
            <a:fillRect/>
          </a:stretch>
        </p:blipFill>
        <p:spPr>
          <a:xfrm>
            <a:off x="4962850" y="3050550"/>
            <a:ext cx="4181149" cy="2007124"/>
          </a:xfrm>
          <a:prstGeom prst="rect">
            <a:avLst/>
          </a:prstGeom>
          <a:noFill/>
          <a:ln>
            <a:noFill/>
          </a:ln>
        </p:spPr>
      </p:pic>
      <p:sp>
        <p:nvSpPr>
          <p:cNvPr id="218" name="Google Shape;218;p30"/>
          <p:cNvSpPr txBox="1"/>
          <p:nvPr/>
        </p:nvSpPr>
        <p:spPr>
          <a:xfrm>
            <a:off x="2737950" y="21100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RMSE Rsquared      MAE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2.44500  0.00172  1.14488</a:t>
            </a:r>
            <a:endParaRPr sz="900">
              <a:solidFill>
                <a:schemeClr val="dk1"/>
              </a:solidFill>
              <a:highlight>
                <a:srgbClr val="FFFFFF"/>
              </a:highlight>
              <a:latin typeface="Courier New"/>
              <a:ea typeface="Courier New"/>
              <a:cs typeface="Courier New"/>
              <a:sym typeface="Courier New"/>
            </a:endParaRPr>
          </a:p>
        </p:txBody>
      </p:sp>
      <p:sp>
        <p:nvSpPr>
          <p:cNvPr id="219" name="Google Shape;219;p30"/>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a:t>
            </a:r>
            <a:endParaRPr sz="1200">
              <a:latin typeface="Open Sans"/>
              <a:ea typeface="Open Sans"/>
              <a:cs typeface="Open Sans"/>
              <a:sym typeface="Open Sans"/>
            </a:endParaRPr>
          </a:p>
        </p:txBody>
      </p:sp>
      <p:sp>
        <p:nvSpPr>
          <p:cNvPr id="220" name="Google Shape;220;p30"/>
          <p:cNvSpPr txBox="1"/>
          <p:nvPr/>
        </p:nvSpPr>
        <p:spPr>
          <a:xfrm>
            <a:off x="2576350" y="957900"/>
            <a:ext cx="2386500" cy="126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ANN Model 2 Layers</a:t>
            </a:r>
            <a:endParaRPr b="1"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Input Layer: 38 inputs</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Hidden layers: 1</a:t>
            </a:r>
            <a:endParaRPr sz="900">
              <a:solidFill>
                <a:schemeClr val="dk1"/>
              </a:solidFill>
              <a:highlight>
                <a:srgbClr val="FFFFFF"/>
              </a:highlight>
              <a:latin typeface="Courier New"/>
              <a:ea typeface="Courier New"/>
              <a:cs typeface="Courier New"/>
              <a:sym typeface="Courier New"/>
            </a:endParaRPr>
          </a:p>
          <a:p>
            <a:pPr indent="-285750" lvl="1" marL="9144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2 units</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Output layer: 1</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
        <p:nvSpPr>
          <p:cNvPr id="221" name="Google Shape;221;p30"/>
          <p:cNvSpPr txBox="1"/>
          <p:nvPr/>
        </p:nvSpPr>
        <p:spPr>
          <a:xfrm>
            <a:off x="2234350" y="3479700"/>
            <a:ext cx="2728500" cy="1930200"/>
          </a:xfrm>
          <a:prstGeom prst="rect">
            <a:avLst/>
          </a:prstGeom>
          <a:noFill/>
          <a:ln>
            <a:noFill/>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ANN model performance comparison</a:t>
            </a:r>
            <a:endParaRPr b="1"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Model 1 with 2 hidden layers</a:t>
            </a:r>
            <a:endParaRPr sz="900">
              <a:solidFill>
                <a:schemeClr val="dk1"/>
              </a:solidFill>
              <a:highlight>
                <a:srgbClr val="FFFFFF"/>
              </a:highlight>
              <a:latin typeface="Courier New"/>
              <a:ea typeface="Courier New"/>
              <a:cs typeface="Courier New"/>
              <a:sym typeface="Courier New"/>
            </a:endParaRPr>
          </a:p>
          <a:p>
            <a:pPr indent="0" lvl="0" marL="457200" rtl="0" algn="l">
              <a:lnSpc>
                <a:spcPct val="145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Rsquared     0.158</a:t>
            </a:r>
            <a:endParaRPr sz="900">
              <a:solidFill>
                <a:schemeClr val="dk1"/>
              </a:solidFill>
              <a:highlight>
                <a:srgbClr val="FFFFFF"/>
              </a:highlight>
              <a:latin typeface="Courier New"/>
              <a:ea typeface="Courier New"/>
              <a:cs typeface="Courier New"/>
              <a:sym typeface="Courier New"/>
            </a:endParaRPr>
          </a:p>
          <a:p>
            <a:pPr indent="0" lvl="0" marL="45720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285750" lvl="0" marL="457200" rtl="0" algn="l">
              <a:lnSpc>
                <a:spcPct val="145000"/>
              </a:lnSpc>
              <a:spcBef>
                <a:spcPts val="0"/>
              </a:spcBef>
              <a:spcAft>
                <a:spcPts val="0"/>
              </a:spcAft>
              <a:buClr>
                <a:schemeClr val="dk1"/>
              </a:buClr>
              <a:buSzPts val="900"/>
              <a:buFont typeface="Courier New"/>
              <a:buChar char="●"/>
            </a:pPr>
            <a:r>
              <a:rPr lang="en" sz="900">
                <a:solidFill>
                  <a:schemeClr val="dk1"/>
                </a:solidFill>
                <a:highlight>
                  <a:srgbClr val="FFFFFF"/>
                </a:highlight>
                <a:latin typeface="Courier New"/>
                <a:ea typeface="Courier New"/>
                <a:cs typeface="Courier New"/>
                <a:sym typeface="Courier New"/>
              </a:rPr>
              <a:t>Model 2 with 1 hidden layer</a:t>
            </a:r>
            <a:endParaRPr sz="900">
              <a:solidFill>
                <a:schemeClr val="dk1"/>
              </a:solidFill>
              <a:highlight>
                <a:srgbClr val="FFFFFF"/>
              </a:highlight>
              <a:latin typeface="Courier New"/>
              <a:ea typeface="Courier New"/>
              <a:cs typeface="Courier New"/>
              <a:sym typeface="Courier New"/>
            </a:endParaRPr>
          </a:p>
          <a:p>
            <a:pPr indent="457200" lvl="0" marL="0" rtl="0" algn="l">
              <a:lnSpc>
                <a:spcPct val="145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Rsquared    0.00172</a:t>
            </a:r>
            <a:endParaRPr sz="900">
              <a:solidFill>
                <a:schemeClr val="dk1"/>
              </a:solidFill>
              <a:highlight>
                <a:srgbClr val="FFFFFF"/>
              </a:highlight>
              <a:latin typeface="Courier New"/>
              <a:ea typeface="Courier New"/>
              <a:cs typeface="Courier New"/>
              <a:sym typeface="Courier New"/>
            </a:endParaRPr>
          </a:p>
          <a:p>
            <a:pPr indent="0" lvl="0" marL="91440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Summary</a:t>
            </a:r>
            <a:endParaRPr/>
          </a:p>
        </p:txBody>
      </p:sp>
      <p:graphicFrame>
        <p:nvGraphicFramePr>
          <p:cNvPr id="227" name="Google Shape;227;p31"/>
          <p:cNvGraphicFramePr/>
          <p:nvPr/>
        </p:nvGraphicFramePr>
        <p:xfrm>
          <a:off x="603350" y="1265650"/>
          <a:ext cx="3000000" cy="3000000"/>
        </p:xfrm>
        <a:graphic>
          <a:graphicData uri="http://schemas.openxmlformats.org/drawingml/2006/table">
            <a:tbl>
              <a:tblPr>
                <a:noFill/>
                <a:tableStyleId>{59F48A78-0BB9-4478-AD4A-EF780E197B15}</a:tableStyleId>
              </a:tblPr>
              <a:tblGrid>
                <a:gridCol w="2211050"/>
                <a:gridCol w="1165525"/>
                <a:gridCol w="10798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Kappa</a:t>
                      </a:r>
                      <a:endParaRPr/>
                    </a:p>
                  </a:txBody>
                  <a:tcPr marT="91425" marB="91425" marR="91425" marL="91425"/>
                </a:tc>
              </a:tr>
              <a:tr h="361950">
                <a:tc>
                  <a:txBody>
                    <a:bodyPr/>
                    <a:lstStyle/>
                    <a:p>
                      <a:pPr indent="0" lvl="0" marL="0" rtl="0" algn="l">
                        <a:spcBef>
                          <a:spcPts val="0"/>
                        </a:spcBef>
                        <a:spcAft>
                          <a:spcPts val="0"/>
                        </a:spcAft>
                        <a:buNone/>
                      </a:pPr>
                      <a:r>
                        <a:rPr lang="en"/>
                        <a:t>RF Variable Selection</a:t>
                      </a:r>
                      <a:endParaRPr/>
                    </a:p>
                  </a:txBody>
                  <a:tcPr marT="91425" marB="91425" marR="91425" marL="91425"/>
                </a:tc>
                <a:tc>
                  <a:txBody>
                    <a:bodyPr/>
                    <a:lstStyle/>
                    <a:p>
                      <a:pPr indent="0" lvl="0" marL="0" rtl="0" algn="r">
                        <a:lnSpc>
                          <a:spcPct val="115000"/>
                        </a:lnSpc>
                        <a:spcBef>
                          <a:spcPts val="0"/>
                        </a:spcBef>
                        <a:spcAft>
                          <a:spcPts val="0"/>
                        </a:spcAft>
                        <a:buNone/>
                      </a:pPr>
                      <a:r>
                        <a:rPr lang="en"/>
                        <a:t>76.7%</a:t>
                      </a:r>
                      <a:endParaRPr/>
                    </a:p>
                  </a:txBody>
                  <a:tcPr marT="91425" marB="91425" marR="91425" marL="91425"/>
                </a:tc>
                <a:tc>
                  <a:txBody>
                    <a:bodyPr/>
                    <a:lstStyle/>
                    <a:p>
                      <a:pPr indent="0" lvl="0" marL="0" rtl="0" algn="r">
                        <a:lnSpc>
                          <a:spcPct val="115000"/>
                        </a:lnSpc>
                        <a:spcBef>
                          <a:spcPts val="0"/>
                        </a:spcBef>
                        <a:spcAft>
                          <a:spcPts val="0"/>
                        </a:spcAft>
                        <a:buNone/>
                      </a:pPr>
                      <a:r>
                        <a:rPr lang="en"/>
                        <a:t>0.26</a:t>
                      </a:r>
                      <a:endParaRPr/>
                    </a:p>
                  </a:txBody>
                  <a:tcPr marT="91425" marB="91425" marR="91425" marL="91425"/>
                </a:tc>
              </a:tr>
              <a:tr h="180975">
                <a:tc>
                  <a:txBody>
                    <a:bodyPr/>
                    <a:lstStyle/>
                    <a:p>
                      <a:pPr indent="0" lvl="0" marL="0" rtl="0" algn="l">
                        <a:spcBef>
                          <a:spcPts val="0"/>
                        </a:spcBef>
                        <a:spcAft>
                          <a:spcPts val="0"/>
                        </a:spcAft>
                        <a:buNone/>
                      </a:pPr>
                      <a:r>
                        <a:rPr lang="en"/>
                        <a:t>Decision Tree</a:t>
                      </a:r>
                      <a:endParaRPr/>
                    </a:p>
                  </a:txBody>
                  <a:tcPr marT="91425" marB="91425" marR="91425" marL="91425"/>
                </a:tc>
                <a:tc>
                  <a:txBody>
                    <a:bodyPr/>
                    <a:lstStyle/>
                    <a:p>
                      <a:pPr indent="0" lvl="0" marL="0" rtl="0" algn="l">
                        <a:spcBef>
                          <a:spcPts val="0"/>
                        </a:spcBef>
                        <a:spcAft>
                          <a:spcPts val="0"/>
                        </a:spcAft>
                        <a:buNone/>
                      </a:pPr>
                      <a:r>
                        <a:rPr lang="en"/>
                        <a:t>         69.0%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80975">
                <a:tc>
                  <a:txBody>
                    <a:bodyPr/>
                    <a:lstStyle/>
                    <a:p>
                      <a:pPr indent="0" lvl="0" marL="0" rtl="0" algn="l">
                        <a:spcBef>
                          <a:spcPts val="0"/>
                        </a:spcBef>
                        <a:spcAft>
                          <a:spcPts val="0"/>
                        </a:spcAft>
                        <a:buNone/>
                      </a:pPr>
                      <a:r>
                        <a:rPr lang="en"/>
                        <a:t>KNN12</a:t>
                      </a:r>
                      <a:endParaRPr/>
                    </a:p>
                  </a:txBody>
                  <a:tcPr marT="91425" marB="91425" marR="91425" marL="91425"/>
                </a:tc>
                <a:tc>
                  <a:txBody>
                    <a:bodyPr/>
                    <a:lstStyle/>
                    <a:p>
                      <a:pPr indent="0" lvl="0" marL="0" rtl="0" algn="r">
                        <a:lnSpc>
                          <a:spcPct val="115000"/>
                        </a:lnSpc>
                        <a:spcBef>
                          <a:spcPts val="0"/>
                        </a:spcBef>
                        <a:spcAft>
                          <a:spcPts val="0"/>
                        </a:spcAft>
                        <a:buNone/>
                      </a:pPr>
                      <a:r>
                        <a:rPr lang="en"/>
                        <a:t>69.3%</a:t>
                      </a:r>
                      <a:endParaRPr/>
                    </a:p>
                  </a:txBody>
                  <a:tcPr marT="91425" marB="91425" marR="91425" marL="91425"/>
                </a:tc>
                <a:tc>
                  <a:txBody>
                    <a:bodyPr/>
                    <a:lstStyle/>
                    <a:p>
                      <a:pPr indent="0" lvl="0" marL="0" rtl="0" algn="r">
                        <a:lnSpc>
                          <a:spcPct val="115000"/>
                        </a:lnSpc>
                        <a:spcBef>
                          <a:spcPts val="0"/>
                        </a:spcBef>
                        <a:spcAft>
                          <a:spcPts val="0"/>
                        </a:spcAft>
                        <a:buNone/>
                      </a:pPr>
                      <a:r>
                        <a:rPr lang="en"/>
                        <a:t>0.38</a:t>
                      </a:r>
                      <a:endParaRPr/>
                    </a:p>
                  </a:txBody>
                  <a:tcPr marT="91425" marB="91425" marR="91425" marL="91425"/>
                </a:tc>
              </a:tr>
              <a:tr h="180975">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r">
                        <a:lnSpc>
                          <a:spcPct val="115000"/>
                        </a:lnSpc>
                        <a:spcBef>
                          <a:spcPts val="0"/>
                        </a:spcBef>
                        <a:spcAft>
                          <a:spcPts val="0"/>
                        </a:spcAft>
                        <a:buNone/>
                      </a:pPr>
                      <a:r>
                        <a:rPr lang="en"/>
                        <a:t>62.2%</a:t>
                      </a:r>
                      <a:endParaRPr/>
                    </a:p>
                  </a:txBody>
                  <a:tcPr marT="91425" marB="91425" marR="91425" marL="91425"/>
                </a:tc>
                <a:tc>
                  <a:txBody>
                    <a:bodyPr/>
                    <a:lstStyle/>
                    <a:p>
                      <a:pPr indent="0" lvl="0" marL="0" rtl="0" algn="r">
                        <a:lnSpc>
                          <a:spcPct val="115000"/>
                        </a:lnSpc>
                        <a:spcBef>
                          <a:spcPts val="0"/>
                        </a:spcBef>
                        <a:spcAft>
                          <a:spcPts val="0"/>
                        </a:spcAft>
                        <a:buNone/>
                      </a:pPr>
                      <a:r>
                        <a:rPr lang="en"/>
                        <a:t>0.24</a:t>
                      </a:r>
                      <a:endParaRPr/>
                    </a:p>
                  </a:txBody>
                  <a:tcPr marT="91425" marB="91425" marR="91425" marL="91425"/>
                </a:tc>
              </a:tr>
              <a:tr h="180975">
                <a:tc>
                  <a:txBody>
                    <a:bodyPr/>
                    <a:lstStyle/>
                    <a:p>
                      <a:pPr indent="0" lvl="0" marL="0" rtl="0" algn="l">
                        <a:spcBef>
                          <a:spcPts val="0"/>
                        </a:spcBef>
                        <a:spcAft>
                          <a:spcPts val="0"/>
                        </a:spcAft>
                        <a:buNone/>
                      </a:pPr>
                      <a:r>
                        <a:rPr lang="en">
                          <a:highlight>
                            <a:schemeClr val="lt1"/>
                          </a:highlight>
                        </a:rPr>
                        <a:t>ANN</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a:highlight>
                            <a:schemeClr val="lt1"/>
                          </a:highlight>
                        </a:rPr>
                        <a:t>    </a:t>
                      </a:r>
                      <a:r>
                        <a:rPr lang="en" sz="1200">
                          <a:highlight>
                            <a:schemeClr val="lt1"/>
                          </a:highlight>
                        </a:rPr>
                        <a:t>    </a:t>
                      </a:r>
                      <a:r>
                        <a:rPr lang="en" sz="1200">
                          <a:solidFill>
                            <a:schemeClr val="dk1"/>
                          </a:solidFill>
                          <a:highlight>
                            <a:schemeClr val="lt1"/>
                          </a:highlight>
                        </a:rPr>
                        <a:t>Model 1</a:t>
                      </a:r>
                      <a:r>
                        <a:rPr lang="en" sz="1200">
                          <a:highlight>
                            <a:schemeClr val="lt1"/>
                          </a:highlight>
                        </a:rPr>
                        <a:t>  </a:t>
                      </a:r>
                      <a:endParaRPr sz="1200">
                        <a:highlight>
                          <a:schemeClr val="lt1"/>
                        </a:highlight>
                      </a:endParaRPr>
                    </a:p>
                    <a:p>
                      <a:pPr indent="0" lvl="0" marL="0" rtl="0" algn="l">
                        <a:spcBef>
                          <a:spcPts val="0"/>
                        </a:spcBef>
                        <a:spcAft>
                          <a:spcPts val="0"/>
                        </a:spcAft>
                        <a:buNone/>
                      </a:pPr>
                      <a:r>
                        <a:rPr lang="en" sz="1200">
                          <a:highlight>
                            <a:schemeClr val="lt1"/>
                          </a:highlight>
                        </a:rPr>
                        <a:t>        </a:t>
                      </a:r>
                      <a:r>
                        <a:rPr lang="en" sz="1200">
                          <a:highlight>
                            <a:schemeClr val="lt1"/>
                          </a:highlight>
                        </a:rPr>
                        <a:t>R2 0.158</a:t>
                      </a:r>
                      <a:endParaRPr sz="1200">
                        <a:highlight>
                          <a:schemeClr val="lt1"/>
                        </a:highlight>
                      </a:endParaRPr>
                    </a:p>
                    <a:p>
                      <a:pPr indent="0" lvl="0" marL="0" rtl="0" algn="l">
                        <a:spcBef>
                          <a:spcPts val="0"/>
                        </a:spcBef>
                        <a:spcAft>
                          <a:spcPts val="0"/>
                        </a:spcAft>
                        <a:buNone/>
                      </a:pPr>
                      <a:r>
                        <a:rPr lang="en">
                          <a:highlight>
                            <a:schemeClr val="lt1"/>
                          </a:highlight>
                        </a:rPr>
                        <a:t>     </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a:highlight>
                            <a:schemeClr val="lt1"/>
                          </a:highlight>
                        </a:rPr>
                        <a:t> </a:t>
                      </a:r>
                      <a:endParaRPr>
                        <a:highlight>
                          <a:schemeClr val="lt1"/>
                        </a:highlight>
                      </a:endParaRPr>
                    </a:p>
                  </a:txBody>
                  <a:tcPr marT="91425" marB="91425" marR="91425" marL="91425"/>
                </a:tc>
              </a:tr>
              <a:tr h="180975">
                <a:tc>
                  <a:txBody>
                    <a:bodyPr/>
                    <a:lstStyle/>
                    <a:p>
                      <a:pPr indent="0" lvl="0" marL="0" rtl="0" algn="l">
                        <a:spcBef>
                          <a:spcPts val="0"/>
                        </a:spcBef>
                        <a:spcAft>
                          <a:spcPts val="0"/>
                        </a:spcAft>
                        <a:buNone/>
                      </a:pPr>
                      <a:r>
                        <a:rPr lang="en"/>
                        <a:t>RF Trimmed</a:t>
                      </a:r>
                      <a:endParaRPr/>
                    </a:p>
                  </a:txBody>
                  <a:tcPr marT="91425" marB="91425" marR="91425" marL="91425"/>
                </a:tc>
                <a:tc>
                  <a:txBody>
                    <a:bodyPr/>
                    <a:lstStyle/>
                    <a:p>
                      <a:pPr indent="0" lvl="0" marL="0" rtl="0" algn="r">
                        <a:lnSpc>
                          <a:spcPct val="115000"/>
                        </a:lnSpc>
                        <a:spcBef>
                          <a:spcPts val="0"/>
                        </a:spcBef>
                        <a:spcAft>
                          <a:spcPts val="0"/>
                        </a:spcAft>
                        <a:buNone/>
                      </a:pPr>
                      <a:r>
                        <a:rPr lang="en"/>
                        <a:t>79.9</a:t>
                      </a:r>
                      <a:r>
                        <a:rPr lang="en"/>
                        <a:t>%</a:t>
                      </a:r>
                      <a:endParaRPr/>
                    </a:p>
                  </a:txBody>
                  <a:tcPr marT="91425" marB="91425" marR="91425" marL="91425"/>
                </a:tc>
                <a:tc>
                  <a:txBody>
                    <a:bodyPr/>
                    <a:lstStyle/>
                    <a:p>
                      <a:pPr indent="0" lvl="0" marL="0" rtl="0" algn="r">
                        <a:lnSpc>
                          <a:spcPct val="115000"/>
                        </a:lnSpc>
                        <a:spcBef>
                          <a:spcPts val="0"/>
                        </a:spcBef>
                        <a:spcAft>
                          <a:spcPts val="0"/>
                        </a:spcAft>
                        <a:buNone/>
                      </a:pPr>
                      <a:r>
                        <a:rPr lang="en"/>
                        <a:t>0.308</a:t>
                      </a:r>
                      <a:endParaRPr/>
                    </a:p>
                  </a:txBody>
                  <a:tcPr marT="91425" marB="91425" marR="91425" marL="91425"/>
                </a:tc>
              </a:tr>
            </a:tbl>
          </a:graphicData>
        </a:graphic>
      </p:graphicFrame>
      <p:sp>
        <p:nvSpPr>
          <p:cNvPr id="228" name="Google Shape;228;p31"/>
          <p:cNvSpPr txBox="1"/>
          <p:nvPr/>
        </p:nvSpPr>
        <p:spPr>
          <a:xfrm>
            <a:off x="5467600" y="1028700"/>
            <a:ext cx="336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 Forest outperformed all other models fairly significantly.</a:t>
            </a:r>
            <a:r>
              <a:rPr lang="en"/>
              <a:t> Once the bottom 25 predictors were dropped, and RF was tuned, Accuracy came out at 79.9% on the Test set.</a:t>
            </a:r>
            <a:endParaRPr/>
          </a:p>
        </p:txBody>
      </p:sp>
      <p:sp>
        <p:nvSpPr>
          <p:cNvPr id="229" name="Google Shape;229;p31"/>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F</a:t>
            </a:r>
            <a:endParaRPr sz="12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Team Members</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Adam Baer</a:t>
            </a:r>
            <a:endParaRPr/>
          </a:p>
          <a:p>
            <a:pPr indent="-342900" lvl="0" marL="457200" rtl="0" algn="l">
              <a:spcBef>
                <a:spcPts val="0"/>
              </a:spcBef>
              <a:spcAft>
                <a:spcPts val="0"/>
              </a:spcAft>
              <a:buSzPts val="1800"/>
              <a:buChar char="●"/>
            </a:pPr>
            <a:r>
              <a:rPr lang="en"/>
              <a:t>Adam Crawford</a:t>
            </a:r>
            <a:endParaRPr/>
          </a:p>
          <a:p>
            <a:pPr indent="-342900" lvl="0" marL="457200" rtl="0" algn="l">
              <a:spcBef>
                <a:spcPts val="0"/>
              </a:spcBef>
              <a:spcAft>
                <a:spcPts val="0"/>
              </a:spcAft>
              <a:buSzPts val="1800"/>
              <a:buChar char="●"/>
            </a:pPr>
            <a:r>
              <a:rPr lang="en"/>
              <a:t>Austin Funcheon</a:t>
            </a:r>
            <a:endParaRPr/>
          </a:p>
          <a:p>
            <a:pPr indent="-342900" lvl="0" marL="457200" rtl="0" algn="l">
              <a:spcBef>
                <a:spcPts val="0"/>
              </a:spcBef>
              <a:spcAft>
                <a:spcPts val="0"/>
              </a:spcAft>
              <a:buSzPts val="1800"/>
              <a:buChar char="●"/>
            </a:pPr>
            <a:r>
              <a:rPr lang="en"/>
              <a:t>Viraj Rane</a:t>
            </a:r>
            <a:endParaRPr/>
          </a:p>
        </p:txBody>
      </p:sp>
      <p:sp>
        <p:nvSpPr>
          <p:cNvPr id="70" name="Google Shape;70;p14"/>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t>
            </a:r>
            <a:endParaRPr sz="12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35" name="Google Shape;235;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04800" lvl="0" marL="457200" rtl="0" algn="just">
              <a:lnSpc>
                <a:spcPct val="150000"/>
              </a:lnSpc>
              <a:spcBef>
                <a:spcPts val="0"/>
              </a:spcBef>
              <a:spcAft>
                <a:spcPts val="0"/>
              </a:spcAft>
              <a:buSzPts val="1200"/>
              <a:buFont typeface="Arial"/>
              <a:buChar char="●"/>
            </a:pPr>
            <a:r>
              <a:rPr lang="en" sz="1200">
                <a:latin typeface="Arial"/>
                <a:ea typeface="Arial"/>
                <a:cs typeface="Arial"/>
                <a:sym typeface="Arial"/>
              </a:rPr>
              <a:t>Apache 4A predictor present in the dataset proved to be an excellent aggregate predictor of hospital deaths in the dataset, and vastly outperforms all other predictors by a factor of 5 when initially evaluated for the model. </a:t>
            </a:r>
            <a:endParaRPr sz="1200">
              <a:latin typeface="Arial"/>
              <a:ea typeface="Arial"/>
              <a:cs typeface="Arial"/>
              <a:sym typeface="Arial"/>
            </a:endParaRPr>
          </a:p>
          <a:p>
            <a:pPr indent="0" lvl="0" marL="457200" rtl="0" algn="just">
              <a:lnSpc>
                <a:spcPct val="150000"/>
              </a:lnSpc>
              <a:spcBef>
                <a:spcPts val="0"/>
              </a:spcBef>
              <a:spcAft>
                <a:spcPts val="0"/>
              </a:spcAft>
              <a:buNone/>
            </a:pPr>
            <a:r>
              <a:t/>
            </a:r>
            <a:endParaRPr sz="1200">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lang="en" sz="1200">
                <a:latin typeface="Arial"/>
                <a:ea typeface="Arial"/>
                <a:cs typeface="Arial"/>
                <a:sym typeface="Arial"/>
              </a:rPr>
              <a:t>After removing this calculation from the dataset, we were able to assess the raw data in a way that approached the same region that we observed with the apache 4A predictor, which further reinforces that this basis for this predictor is a good baseline for hospital outcomes.</a:t>
            </a:r>
            <a:endParaRPr sz="1200">
              <a:latin typeface="Arial"/>
              <a:ea typeface="Arial"/>
              <a:cs typeface="Arial"/>
              <a:sym typeface="Arial"/>
            </a:endParaRPr>
          </a:p>
          <a:p>
            <a:pPr indent="0" lvl="0" marL="0" rtl="0" algn="l">
              <a:spcBef>
                <a:spcPts val="0"/>
              </a:spcBef>
              <a:spcAft>
                <a:spcPts val="1200"/>
              </a:spcAft>
              <a:buNone/>
            </a:pPr>
            <a:r>
              <a:t/>
            </a:r>
            <a:endParaRPr/>
          </a:p>
        </p:txBody>
      </p:sp>
      <p:sp>
        <p:nvSpPr>
          <p:cNvPr id="236" name="Google Shape;236;p32"/>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F</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19990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Hospitals constantly looking to improve efficiency of operations while maximizing patient health</a:t>
            </a:r>
            <a:endParaRPr/>
          </a:p>
          <a:p>
            <a:pPr indent="-342900" lvl="0" marL="457200" rtl="0" algn="l">
              <a:spcBef>
                <a:spcPts val="0"/>
              </a:spcBef>
              <a:spcAft>
                <a:spcPts val="0"/>
              </a:spcAft>
              <a:buSzPts val="1800"/>
              <a:buChar char="●"/>
            </a:pPr>
            <a:r>
              <a:rPr lang="en"/>
              <a:t>Statistics in health care useful in many areas</a:t>
            </a:r>
            <a:endParaRPr/>
          </a:p>
          <a:p>
            <a:pPr indent="-317500" lvl="1" marL="914400" rtl="0" algn="l">
              <a:spcBef>
                <a:spcPts val="0"/>
              </a:spcBef>
              <a:spcAft>
                <a:spcPts val="0"/>
              </a:spcAft>
              <a:buSzPts val="1400"/>
              <a:buChar char="○"/>
            </a:pPr>
            <a:r>
              <a:rPr lang="en"/>
              <a:t>Allocation of resources and staff</a:t>
            </a:r>
            <a:endParaRPr/>
          </a:p>
          <a:p>
            <a:pPr indent="-317500" lvl="1" marL="914400" rtl="0" algn="l">
              <a:spcBef>
                <a:spcPts val="0"/>
              </a:spcBef>
              <a:spcAft>
                <a:spcPts val="0"/>
              </a:spcAft>
              <a:buSzPts val="1400"/>
              <a:buChar char="○"/>
            </a:pPr>
            <a:r>
              <a:rPr lang="en"/>
              <a:t>Efficacy of new treatments</a:t>
            </a:r>
            <a:endParaRPr/>
          </a:p>
          <a:p>
            <a:pPr indent="-317500" lvl="1" marL="914400" rtl="0" algn="l">
              <a:spcBef>
                <a:spcPts val="0"/>
              </a:spcBef>
              <a:spcAft>
                <a:spcPts val="0"/>
              </a:spcAft>
              <a:buSzPts val="1400"/>
              <a:buChar char="○"/>
            </a:pPr>
            <a:r>
              <a:rPr lang="en"/>
              <a:t>Needs assessment (what one community needs versus another)</a:t>
            </a:r>
            <a:endParaRPr/>
          </a:p>
          <a:p>
            <a:pPr indent="-317500" lvl="1" marL="914400" rtl="0" algn="l">
              <a:spcBef>
                <a:spcPts val="0"/>
              </a:spcBef>
              <a:spcAft>
                <a:spcPts val="0"/>
              </a:spcAft>
              <a:buSzPts val="1400"/>
              <a:buChar char="○"/>
            </a:pPr>
            <a:r>
              <a:rPr lang="en"/>
              <a:t>Predicting patient outcome</a:t>
            </a:r>
            <a:endParaRPr/>
          </a:p>
          <a:p>
            <a:pPr indent="-342900" lvl="0" marL="457200" rtl="0" algn="l">
              <a:spcBef>
                <a:spcPts val="0"/>
              </a:spcBef>
              <a:spcAft>
                <a:spcPts val="0"/>
              </a:spcAft>
              <a:buSzPts val="1800"/>
              <a:buChar char="●"/>
            </a:pPr>
            <a:r>
              <a:rPr lang="en"/>
              <a:t>Programming has become a fast and versatile tool in this industry</a:t>
            </a:r>
            <a:endParaRPr/>
          </a:p>
          <a:p>
            <a:pPr indent="-342900" lvl="0" marL="457200" rtl="0" algn="l">
              <a:spcBef>
                <a:spcPts val="0"/>
              </a:spcBef>
              <a:spcAft>
                <a:spcPts val="0"/>
              </a:spcAft>
              <a:buSzPts val="1800"/>
              <a:buChar char="●"/>
            </a:pPr>
            <a:r>
              <a:rPr lang="en"/>
              <a:t>As we’ll see, a wide range of variables can be relevant to these problems</a:t>
            </a:r>
            <a:endParaRPr/>
          </a:p>
        </p:txBody>
      </p:sp>
      <p:sp>
        <p:nvSpPr>
          <p:cNvPr id="77" name="Google Shape;77;p15"/>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t>
            </a:r>
            <a:endParaRPr sz="12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Purpose</a:t>
            </a:r>
            <a:endParaRPr/>
          </a:p>
        </p:txBody>
      </p:sp>
      <p:sp>
        <p:nvSpPr>
          <p:cNvPr id="83" name="Google Shape;83;p16"/>
          <p:cNvSpPr txBox="1"/>
          <p:nvPr>
            <p:ph idx="1" type="body"/>
          </p:nvPr>
        </p:nvSpPr>
        <p:spPr>
          <a:xfrm>
            <a:off x="311700" y="1152475"/>
            <a:ext cx="786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analyze the “Predicting Patient Deaths” dataset using multiple statistical methods in R</a:t>
            </a:r>
            <a:endParaRPr/>
          </a:p>
          <a:p>
            <a:pPr indent="-342900" lvl="0" marL="457200" rtl="0" algn="l">
              <a:spcBef>
                <a:spcPts val="1000"/>
              </a:spcBef>
              <a:spcAft>
                <a:spcPts val="0"/>
              </a:spcAft>
              <a:buSzPts val="1800"/>
              <a:buChar char="●"/>
            </a:pPr>
            <a:r>
              <a:rPr lang="en"/>
              <a:t>Research questions:</a:t>
            </a:r>
            <a:endParaRPr/>
          </a:p>
          <a:p>
            <a:pPr indent="-323850" lvl="1" marL="914400" rtl="0" algn="just">
              <a:lnSpc>
                <a:spcPct val="115000"/>
              </a:lnSpc>
              <a:spcBef>
                <a:spcPts val="1000"/>
              </a:spcBef>
              <a:spcAft>
                <a:spcPts val="0"/>
              </a:spcAft>
              <a:buSzPts val="1500"/>
              <a:buChar char="○"/>
            </a:pPr>
            <a:r>
              <a:rPr lang="en" sz="1500"/>
              <a:t>Can hospital deaths be predicted using the predictors in the data set?</a:t>
            </a:r>
            <a:endParaRPr sz="1500"/>
          </a:p>
          <a:p>
            <a:pPr indent="-323850" lvl="1" marL="914400" rtl="0" algn="just">
              <a:lnSpc>
                <a:spcPct val="115000"/>
              </a:lnSpc>
              <a:spcBef>
                <a:spcPts val="1000"/>
              </a:spcBef>
              <a:spcAft>
                <a:spcPts val="0"/>
              </a:spcAft>
              <a:buSzPts val="1500"/>
              <a:buChar char="○"/>
            </a:pPr>
            <a:r>
              <a:rPr lang="en" sz="1500"/>
              <a:t>Are certain admission criteria an indicator of a higher probability or risk of death?</a:t>
            </a:r>
            <a:endParaRPr sz="1500"/>
          </a:p>
          <a:p>
            <a:pPr indent="-342900" lvl="0" marL="457200" rtl="0" algn="l">
              <a:spcBef>
                <a:spcPts val="1000"/>
              </a:spcBef>
              <a:spcAft>
                <a:spcPts val="1000"/>
              </a:spcAft>
              <a:buSzPts val="1800"/>
              <a:buChar char="●"/>
            </a:pPr>
            <a:r>
              <a:rPr lang="en"/>
              <a:t>By testing different methods, we can discuss the strengths and weaknesses of each and compare their overall performance</a:t>
            </a:r>
            <a:endParaRPr/>
          </a:p>
        </p:txBody>
      </p:sp>
      <p:sp>
        <p:nvSpPr>
          <p:cNvPr id="84" name="Google Shape;84;p16"/>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t>
            </a:r>
            <a:endParaRPr sz="12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Visualization- Marginal plot and bar plot</a:t>
            </a:r>
            <a:endParaRPr/>
          </a:p>
        </p:txBody>
      </p:sp>
      <p:pic>
        <p:nvPicPr>
          <p:cNvPr id="90" name="Google Shape;90;p17"/>
          <p:cNvPicPr preferRelativeResize="0"/>
          <p:nvPr/>
        </p:nvPicPr>
        <p:blipFill>
          <a:blip r:embed="rId3">
            <a:alphaModFix/>
          </a:blip>
          <a:stretch>
            <a:fillRect/>
          </a:stretch>
        </p:blipFill>
        <p:spPr>
          <a:xfrm>
            <a:off x="4516025" y="1225750"/>
            <a:ext cx="4627975" cy="3015250"/>
          </a:xfrm>
          <a:prstGeom prst="rect">
            <a:avLst/>
          </a:prstGeom>
          <a:noFill/>
          <a:ln>
            <a:noFill/>
          </a:ln>
        </p:spPr>
      </p:pic>
      <p:pic>
        <p:nvPicPr>
          <p:cNvPr id="91" name="Google Shape;91;p17"/>
          <p:cNvPicPr preferRelativeResize="0"/>
          <p:nvPr/>
        </p:nvPicPr>
        <p:blipFill>
          <a:blip r:embed="rId4">
            <a:alphaModFix/>
          </a:blip>
          <a:stretch>
            <a:fillRect/>
          </a:stretch>
        </p:blipFill>
        <p:spPr>
          <a:xfrm>
            <a:off x="1" y="1064125"/>
            <a:ext cx="4468476" cy="3015250"/>
          </a:xfrm>
          <a:prstGeom prst="rect">
            <a:avLst/>
          </a:prstGeom>
          <a:noFill/>
          <a:ln>
            <a:noFill/>
          </a:ln>
        </p:spPr>
      </p:pic>
      <p:sp>
        <p:nvSpPr>
          <p:cNvPr id="92" name="Google Shape;92;p17"/>
          <p:cNvSpPr txBox="1"/>
          <p:nvPr/>
        </p:nvSpPr>
        <p:spPr>
          <a:xfrm>
            <a:off x="5190900" y="4241000"/>
            <a:ext cx="364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The result of bar plot shows that ICU type no. 5 i.e. "Neuro ICU" has the highest number of ICU stays.</a:t>
            </a:r>
            <a:endParaRPr sz="1200">
              <a:latin typeface="Open Sans"/>
              <a:ea typeface="Open Sans"/>
              <a:cs typeface="Open Sans"/>
              <a:sym typeface="Open Sans"/>
            </a:endParaRPr>
          </a:p>
        </p:txBody>
      </p:sp>
      <p:sp>
        <p:nvSpPr>
          <p:cNvPr id="93" name="Google Shape;93;p17"/>
          <p:cNvSpPr txBox="1"/>
          <p:nvPr/>
        </p:nvSpPr>
        <p:spPr>
          <a:xfrm>
            <a:off x="57050" y="4079375"/>
            <a:ext cx="47253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en" sz="1100">
                <a:latin typeface="Open Sans"/>
                <a:ea typeface="Open Sans"/>
                <a:cs typeface="Open Sans"/>
                <a:sym typeface="Open Sans"/>
              </a:rPr>
              <a:t>The above marginal plot does not show a relationship between the values of apache 2 and apache 3j diagnosis. </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sz="1100">
                <a:latin typeface="Open Sans"/>
                <a:ea typeface="Open Sans"/>
                <a:cs typeface="Open Sans"/>
                <a:sym typeface="Open Sans"/>
              </a:rPr>
              <a:t>In the first plot, the histograms are skewed to the left. We can see the outliers in the plot. The box plots are skewed to the left. The density plot is skewed to the right.</a:t>
            </a:r>
            <a:endParaRPr sz="1100">
              <a:latin typeface="Open Sans"/>
              <a:ea typeface="Open Sans"/>
              <a:cs typeface="Open Sans"/>
              <a:sym typeface="Open Sans"/>
            </a:endParaRPr>
          </a:p>
        </p:txBody>
      </p:sp>
      <p:sp>
        <p:nvSpPr>
          <p:cNvPr id="94" name="Google Shape;94;p17"/>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t>
            </a:r>
            <a:endParaRPr sz="12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49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Visualization- pair plots of correlation</a:t>
            </a:r>
            <a:endParaRPr/>
          </a:p>
        </p:txBody>
      </p:sp>
      <p:pic>
        <p:nvPicPr>
          <p:cNvPr id="100" name="Google Shape;100;p18"/>
          <p:cNvPicPr preferRelativeResize="0"/>
          <p:nvPr/>
        </p:nvPicPr>
        <p:blipFill>
          <a:blip r:embed="rId3">
            <a:alphaModFix/>
          </a:blip>
          <a:stretch>
            <a:fillRect/>
          </a:stretch>
        </p:blipFill>
        <p:spPr>
          <a:xfrm>
            <a:off x="161625" y="770525"/>
            <a:ext cx="4068250" cy="2376400"/>
          </a:xfrm>
          <a:prstGeom prst="rect">
            <a:avLst/>
          </a:prstGeom>
          <a:noFill/>
          <a:ln>
            <a:noFill/>
          </a:ln>
        </p:spPr>
      </p:pic>
      <p:pic>
        <p:nvPicPr>
          <p:cNvPr id="101" name="Google Shape;101;p18"/>
          <p:cNvPicPr preferRelativeResize="0"/>
          <p:nvPr/>
        </p:nvPicPr>
        <p:blipFill rotWithShape="1">
          <a:blip r:embed="rId4">
            <a:alphaModFix/>
          </a:blip>
          <a:srcRect b="4879" l="5038" r="3511" t="-4880"/>
          <a:stretch/>
        </p:blipFill>
        <p:spPr>
          <a:xfrm>
            <a:off x="360813" y="3080375"/>
            <a:ext cx="3669875" cy="1924975"/>
          </a:xfrm>
          <a:prstGeom prst="rect">
            <a:avLst/>
          </a:prstGeom>
          <a:noFill/>
          <a:ln>
            <a:noFill/>
          </a:ln>
        </p:spPr>
      </p:pic>
      <p:pic>
        <p:nvPicPr>
          <p:cNvPr id="102" name="Google Shape;102;p18"/>
          <p:cNvPicPr preferRelativeResize="0"/>
          <p:nvPr/>
        </p:nvPicPr>
        <p:blipFill>
          <a:blip r:embed="rId5">
            <a:alphaModFix/>
          </a:blip>
          <a:stretch>
            <a:fillRect/>
          </a:stretch>
        </p:blipFill>
        <p:spPr>
          <a:xfrm>
            <a:off x="4030551" y="922650"/>
            <a:ext cx="5113451" cy="3159376"/>
          </a:xfrm>
          <a:prstGeom prst="rect">
            <a:avLst/>
          </a:prstGeom>
          <a:noFill/>
          <a:ln>
            <a:noFill/>
          </a:ln>
        </p:spPr>
      </p:pic>
      <p:sp>
        <p:nvSpPr>
          <p:cNvPr id="103" name="Google Shape;103;p18"/>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a:t>
            </a:r>
            <a:endParaRPr sz="12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49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Data Visualization- scatter plot (method = lm)</a:t>
            </a:r>
            <a:endParaRPr/>
          </a:p>
        </p:txBody>
      </p:sp>
      <p:pic>
        <p:nvPicPr>
          <p:cNvPr id="109" name="Google Shape;109;p19"/>
          <p:cNvPicPr preferRelativeResize="0"/>
          <p:nvPr/>
        </p:nvPicPr>
        <p:blipFill>
          <a:blip r:embed="rId3">
            <a:alphaModFix/>
          </a:blip>
          <a:stretch>
            <a:fillRect/>
          </a:stretch>
        </p:blipFill>
        <p:spPr>
          <a:xfrm>
            <a:off x="111150" y="1141100"/>
            <a:ext cx="4577699" cy="3137225"/>
          </a:xfrm>
          <a:prstGeom prst="rect">
            <a:avLst/>
          </a:prstGeom>
          <a:noFill/>
          <a:ln>
            <a:noFill/>
          </a:ln>
        </p:spPr>
      </p:pic>
      <p:sp>
        <p:nvSpPr>
          <p:cNvPr id="110" name="Google Shape;110;p19"/>
          <p:cNvSpPr txBox="1"/>
          <p:nvPr/>
        </p:nvSpPr>
        <p:spPr>
          <a:xfrm>
            <a:off x="5067425" y="1920475"/>
            <a:ext cx="4002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There seems to exist a strong </a:t>
            </a:r>
            <a:r>
              <a:rPr lang="en" sz="1600">
                <a:latin typeface="Open Sans"/>
                <a:ea typeface="Open Sans"/>
                <a:cs typeface="Open Sans"/>
                <a:sym typeface="Open Sans"/>
              </a:rPr>
              <a:t>positive</a:t>
            </a:r>
            <a:r>
              <a:rPr lang="en" sz="1600">
                <a:latin typeface="Open Sans"/>
                <a:ea typeface="Open Sans"/>
                <a:cs typeface="Open Sans"/>
                <a:sym typeface="Open Sans"/>
              </a:rPr>
              <a:t> linear relationship between BMI and weight.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As weight increase the BMI also increases.</a:t>
            </a:r>
            <a:endParaRPr sz="1600">
              <a:latin typeface="Open Sans"/>
              <a:ea typeface="Open Sans"/>
              <a:cs typeface="Open Sans"/>
              <a:sym typeface="Open Sans"/>
            </a:endParaRPr>
          </a:p>
        </p:txBody>
      </p:sp>
      <p:sp>
        <p:nvSpPr>
          <p:cNvPr id="111" name="Google Shape;111;p19"/>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a:t>
            </a:r>
            <a:endParaRPr sz="12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Visualization- Correlation plots</a:t>
            </a:r>
            <a:endParaRPr/>
          </a:p>
        </p:txBody>
      </p:sp>
      <p:pic>
        <p:nvPicPr>
          <p:cNvPr id="117" name="Google Shape;117;p20"/>
          <p:cNvPicPr preferRelativeResize="0"/>
          <p:nvPr/>
        </p:nvPicPr>
        <p:blipFill>
          <a:blip r:embed="rId3">
            <a:alphaModFix/>
          </a:blip>
          <a:stretch>
            <a:fillRect/>
          </a:stretch>
        </p:blipFill>
        <p:spPr>
          <a:xfrm>
            <a:off x="153425" y="1066900"/>
            <a:ext cx="4044326" cy="3439598"/>
          </a:xfrm>
          <a:prstGeom prst="rect">
            <a:avLst/>
          </a:prstGeom>
          <a:noFill/>
          <a:ln>
            <a:noFill/>
          </a:ln>
        </p:spPr>
      </p:pic>
      <p:pic>
        <p:nvPicPr>
          <p:cNvPr id="118" name="Google Shape;118;p20"/>
          <p:cNvPicPr preferRelativeResize="0"/>
          <p:nvPr/>
        </p:nvPicPr>
        <p:blipFill>
          <a:blip r:embed="rId4">
            <a:alphaModFix/>
          </a:blip>
          <a:stretch>
            <a:fillRect/>
          </a:stretch>
        </p:blipFill>
        <p:spPr>
          <a:xfrm>
            <a:off x="4572000" y="1066900"/>
            <a:ext cx="4260302" cy="3439598"/>
          </a:xfrm>
          <a:prstGeom prst="rect">
            <a:avLst/>
          </a:prstGeom>
          <a:noFill/>
          <a:ln>
            <a:noFill/>
          </a:ln>
        </p:spPr>
      </p:pic>
      <p:sp>
        <p:nvSpPr>
          <p:cNvPr id="119" name="Google Shape;119;p20"/>
          <p:cNvSpPr txBox="1"/>
          <p:nvPr/>
        </p:nvSpPr>
        <p:spPr>
          <a:xfrm>
            <a:off x="701400" y="4421525"/>
            <a:ext cx="759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The plot show correlations between variables </a:t>
            </a:r>
            <a:r>
              <a:rPr b="1" lang="en" sz="1200">
                <a:latin typeface="Open Sans"/>
                <a:ea typeface="Open Sans"/>
                <a:cs typeface="Open Sans"/>
                <a:sym typeface="Open Sans"/>
              </a:rPr>
              <a:t>bmi, weight, apache 3j diagnosis, elective surgery, icu admit source, and apache 2 diagnosis </a:t>
            </a:r>
            <a:r>
              <a:rPr lang="en" sz="1200">
                <a:latin typeface="Open Sans"/>
                <a:ea typeface="Open Sans"/>
                <a:cs typeface="Open Sans"/>
                <a:sym typeface="Open Sans"/>
              </a:rPr>
              <a:t>that are highly correlated to each other.</a:t>
            </a:r>
            <a:endParaRPr sz="1200">
              <a:latin typeface="Open Sans"/>
              <a:ea typeface="Open Sans"/>
              <a:cs typeface="Open Sans"/>
              <a:sym typeface="Open Sans"/>
            </a:endParaRPr>
          </a:p>
        </p:txBody>
      </p:sp>
      <p:sp>
        <p:nvSpPr>
          <p:cNvPr id="120" name="Google Shape;120;p20"/>
          <p:cNvSpPr txBox="1"/>
          <p:nvPr/>
        </p:nvSpPr>
        <p:spPr>
          <a:xfrm>
            <a:off x="977713" y="1066900"/>
            <a:ext cx="260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Circle correlation plot</a:t>
            </a:r>
            <a:endParaRPr>
              <a:latin typeface="Open Sans"/>
              <a:ea typeface="Open Sans"/>
              <a:cs typeface="Open Sans"/>
              <a:sym typeface="Open Sans"/>
            </a:endParaRPr>
          </a:p>
        </p:txBody>
      </p:sp>
      <p:sp>
        <p:nvSpPr>
          <p:cNvPr id="121" name="Google Shape;121;p20"/>
          <p:cNvSpPr txBox="1"/>
          <p:nvPr/>
        </p:nvSpPr>
        <p:spPr>
          <a:xfrm>
            <a:off x="5570063" y="1066900"/>
            <a:ext cx="260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Number correlation</a:t>
            </a:r>
            <a:r>
              <a:rPr lang="en">
                <a:latin typeface="Open Sans"/>
                <a:ea typeface="Open Sans"/>
                <a:cs typeface="Open Sans"/>
                <a:sym typeface="Open Sans"/>
              </a:rPr>
              <a:t> plot</a:t>
            </a:r>
            <a:endParaRPr>
              <a:latin typeface="Open Sans"/>
              <a:ea typeface="Open Sans"/>
              <a:cs typeface="Open Sans"/>
              <a:sym typeface="Open Sans"/>
            </a:endParaRPr>
          </a:p>
        </p:txBody>
      </p:sp>
      <p:sp>
        <p:nvSpPr>
          <p:cNvPr id="122" name="Google Shape;122;p20"/>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a:t>
            </a:r>
            <a:endParaRPr sz="12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Visualization- Grouped Box plots</a:t>
            </a:r>
            <a:endParaRPr/>
          </a:p>
        </p:txBody>
      </p:sp>
      <p:pic>
        <p:nvPicPr>
          <p:cNvPr id="128" name="Google Shape;128;p21"/>
          <p:cNvPicPr preferRelativeResize="0"/>
          <p:nvPr/>
        </p:nvPicPr>
        <p:blipFill>
          <a:blip r:embed="rId3">
            <a:alphaModFix/>
          </a:blip>
          <a:stretch>
            <a:fillRect/>
          </a:stretch>
        </p:blipFill>
        <p:spPr>
          <a:xfrm>
            <a:off x="76075" y="1225225"/>
            <a:ext cx="5723049" cy="3521001"/>
          </a:xfrm>
          <a:prstGeom prst="rect">
            <a:avLst/>
          </a:prstGeom>
          <a:noFill/>
          <a:ln>
            <a:noFill/>
          </a:ln>
        </p:spPr>
      </p:pic>
      <p:sp>
        <p:nvSpPr>
          <p:cNvPr id="129" name="Google Shape;129;p21"/>
          <p:cNvSpPr txBox="1"/>
          <p:nvPr/>
        </p:nvSpPr>
        <p:spPr>
          <a:xfrm>
            <a:off x="5799125" y="1480475"/>
            <a:ext cx="30999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Apache 2 diagnosis</a:t>
            </a:r>
            <a:r>
              <a:rPr lang="en" sz="1200">
                <a:latin typeface="Open Sans"/>
                <a:ea typeface="Open Sans"/>
                <a:cs typeface="Open Sans"/>
                <a:sym typeface="Open Sans"/>
              </a:rPr>
              <a:t> lies in the range 110- 300, the median is at 120, it doesn't have any outliers.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Apache 3j diagnosis</a:t>
            </a:r>
            <a:r>
              <a:rPr lang="en" sz="1200">
                <a:latin typeface="Open Sans"/>
                <a:ea typeface="Open Sans"/>
                <a:cs typeface="Open Sans"/>
                <a:sym typeface="Open Sans"/>
              </a:rPr>
              <a:t> lies in the range 210- 700, the median is at, it has many outliers in the third quartile.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Heart rate apache</a:t>
            </a:r>
            <a:r>
              <a:rPr lang="en" sz="1200">
                <a:latin typeface="Open Sans"/>
                <a:ea typeface="Open Sans"/>
                <a:cs typeface="Open Sans"/>
                <a:sym typeface="Open Sans"/>
              </a:rPr>
              <a:t> lies between 80 to 120 and has few outliers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Map apache</a:t>
            </a:r>
            <a:r>
              <a:rPr lang="en" sz="1200">
                <a:latin typeface="Open Sans"/>
                <a:ea typeface="Open Sans"/>
                <a:cs typeface="Open Sans"/>
                <a:sym typeface="Open Sans"/>
              </a:rPr>
              <a:t> lies between 55 and 125, its median is at 60 and it doesn't have any outliers.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Resprate apache </a:t>
            </a:r>
            <a:r>
              <a:rPr lang="en" sz="1200">
                <a:latin typeface="Open Sans"/>
                <a:ea typeface="Open Sans"/>
                <a:cs typeface="Open Sans"/>
                <a:sym typeface="Open Sans"/>
              </a:rPr>
              <a:t>lies in the range 11 and 35, the median is at 28 and it does not have any outliers.</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p:txBody>
      </p:sp>
      <p:sp>
        <p:nvSpPr>
          <p:cNvPr id="130" name="Google Shape;130;p21"/>
          <p:cNvSpPr txBox="1"/>
          <p:nvPr/>
        </p:nvSpPr>
        <p:spPr>
          <a:xfrm>
            <a:off x="0" y="4706150"/>
            <a:ext cx="26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a:t>
            </a:r>
            <a:endParaRPr sz="12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